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3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</p:sldIdLst>
  <p:sldSz cy="8229600" cx="14630400"/>
  <p:notesSz cx="8229600" cy="14630400"/>
  <p:embeddedFontLst>
    <p:embeddedFont>
      <p:font typeface="Roboto Slab"/>
      <p:regular r:id="rId19"/>
      <p:bold r:id="rId20"/>
    </p:embeddedFont>
    <p:embeddedFont>
      <p:font typeface="Roboto"/>
      <p:bold r:id="rId21"/>
      <p:boldItalic r:id="rId22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RobotoSlab-bold.fntdata"/><Relationship Id="rId11" Type="http://schemas.openxmlformats.org/officeDocument/2006/relationships/slide" Target="slides/slide7.xml"/><Relationship Id="rId22" Type="http://schemas.openxmlformats.org/officeDocument/2006/relationships/font" Target="fonts/Roboto-boldItalic.fntdata"/><Relationship Id="rId10" Type="http://schemas.openxmlformats.org/officeDocument/2006/relationships/slide" Target="slides/slide6.xml"/><Relationship Id="rId21" Type="http://schemas.openxmlformats.org/officeDocument/2006/relationships/font" Target="fonts/Roboto-bold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RobotoSlab-regular.fntdata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55" name="Google Shape;55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" name="Google Shape;56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3" name="Shape 2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" name="Google Shape;204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5" name="Google Shape;205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6" name="Google Shape;206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2" name="Shape 2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Google Shape;243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4" name="Google Shape;244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5" name="Google Shape;245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4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6" name="Google Shape;256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7" name="Google Shape;257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4" name="Google Shape;264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5" name="Google Shape;65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" name="Google Shape;66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3" name="Google Shape;73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4" name="Google Shape;74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4" name="Google Shape;94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7" name="Google Shape;117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3" name="Google Shape;133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4" name="Google Shape;134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2" name="Google Shape;152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3" name="Google Shape;153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4" name="Google Shape;164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5" name="Google Shape;165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" name="Google Shape;179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0" name="Google Shape;180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1" name="Google Shape;181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bg>
      <p:bgPr>
        <a:solidFill>
          <a:srgbClr val="000000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bg>
      <p:bgPr>
        <a:solidFill>
          <a:srgbClr val="000000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1 master">
  <p:cSld name="Slide 11 master">
    <p:bg>
      <p:bgPr>
        <a:solidFill>
          <a:srgbClr val="000000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2 master">
  <p:cSld name="Slide 12 master">
    <p:bg>
      <p:bgPr>
        <a:solidFill>
          <a:srgbClr val="000000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3 master">
  <p:cSld name="Slide 13 master">
    <p:bg>
      <p:bgPr>
        <a:solidFill>
          <a:srgbClr val="000000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4 master">
  <p:cSld name="Slide 14 master">
    <p:bg>
      <p:bgPr>
        <a:solidFill>
          <a:srgbClr val="000000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bg>
      <p:bgPr>
        <a:solidFill>
          <a:srgbClr val="000000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bg>
      <p:bgPr>
        <a:solidFill>
          <a:srgbClr val="000000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bg>
      <p:bgPr>
        <a:solidFill>
          <a:srgbClr val="000000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bg>
      <p:bgPr>
        <a:solidFill>
          <a:srgbClr val="000000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bg>
      <p:bgPr>
        <a:solidFill>
          <a:srgbClr val="000000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bg>
      <p:bgPr>
        <a:solidFill>
          <a:srgbClr val="000000"/>
        </a:solid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" name="Google Shape;30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bg>
      <p:bgPr>
        <a:solidFill>
          <a:srgbClr val="000000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bg>
      <p:bgPr>
        <a:solidFill>
          <a:srgbClr val="000000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EDF1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BFCFE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2.png"/><Relationship Id="rId4" Type="http://schemas.openxmlformats.org/officeDocument/2006/relationships/image" Target="../media/image3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8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9.png"/><Relationship Id="rId4" Type="http://schemas.openxmlformats.org/officeDocument/2006/relationships/image" Target="../media/image15.png"/><Relationship Id="rId5" Type="http://schemas.openxmlformats.org/officeDocument/2006/relationships/image" Target="../media/image14.png"/><Relationship Id="rId6" Type="http://schemas.openxmlformats.org/officeDocument/2006/relationships/image" Target="../media/image7.png"/><Relationship Id="rId7" Type="http://schemas.openxmlformats.org/officeDocument/2006/relationships/image" Target="../media/image17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8" name="Google Shape;58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17"/>
          <p:cNvSpPr/>
          <p:nvPr/>
        </p:nvSpPr>
        <p:spPr>
          <a:xfrm>
            <a:off x="793790" y="2683073"/>
            <a:ext cx="7556421" cy="21263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450"/>
              <a:buFont typeface="Roboto Slab"/>
              <a:buNone/>
            </a:pPr>
            <a:r>
              <a:rPr b="0" i="0" lang="en-US" sz="44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Social Engineering Security: A Comprehensive Technical Presentation</a:t>
            </a:r>
            <a:endParaRPr b="0" i="0" sz="4450" u="none" cap="none" strike="noStrike"/>
          </a:p>
        </p:txBody>
      </p:sp>
      <p:sp>
        <p:nvSpPr>
          <p:cNvPr id="60" name="Google Shape;60;p17"/>
          <p:cNvSpPr/>
          <p:nvPr/>
        </p:nvSpPr>
        <p:spPr>
          <a:xfrm>
            <a:off x="793790" y="5166479"/>
            <a:ext cx="362903" cy="362903"/>
          </a:xfrm>
          <a:prstGeom prst="roundRect">
            <a:avLst>
              <a:gd fmla="val 25194296" name="adj"/>
            </a:avLst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1" name="Google Shape;61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10" y="5174099"/>
            <a:ext cx="347663" cy="347663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7"/>
          <p:cNvSpPr/>
          <p:nvPr/>
        </p:nvSpPr>
        <p:spPr>
          <a:xfrm>
            <a:off x="1270040" y="5149572"/>
            <a:ext cx="2770227" cy="3968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909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"/>
              <a:buNone/>
            </a:pPr>
            <a:r>
              <a:rPr b="1" i="0" lang="en-US" sz="22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by sridhar nallamothu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26"/>
          <p:cNvSpPr/>
          <p:nvPr/>
        </p:nvSpPr>
        <p:spPr>
          <a:xfrm>
            <a:off x="793790" y="972145"/>
            <a:ext cx="10623709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450"/>
              <a:buFont typeface="Roboto Slab"/>
              <a:buNone/>
            </a:pPr>
            <a:r>
              <a:rPr b="0" i="0" lang="en-US" sz="44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Regulatory Compliance &amp; Legal Aspects</a:t>
            </a:r>
            <a:endParaRPr b="0" i="0" sz="4450" u="none" cap="none" strike="noStrike"/>
          </a:p>
        </p:txBody>
      </p:sp>
      <p:pic>
        <p:nvPicPr>
          <p:cNvPr descr="preencoded.png" id="209" name="Google Shape;209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78348" y="2134553"/>
            <a:ext cx="2152055" cy="1669852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6"/>
          <p:cNvSpPr/>
          <p:nvPr/>
        </p:nvSpPr>
        <p:spPr>
          <a:xfrm>
            <a:off x="3995976" y="2959179"/>
            <a:ext cx="116800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 b="0" i="0" sz="2200" u="none" cap="none" strike="noStrike"/>
          </a:p>
        </p:txBody>
      </p:sp>
      <p:sp>
        <p:nvSpPr>
          <p:cNvPr id="211" name="Google Shape;211;p26"/>
          <p:cNvSpPr/>
          <p:nvPr/>
        </p:nvSpPr>
        <p:spPr>
          <a:xfrm>
            <a:off x="5357217" y="2542818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GDPR &amp; ISO 27001</a:t>
            </a:r>
            <a:endParaRPr b="0" i="0" sz="2200" u="none" cap="none" strike="noStrike"/>
          </a:p>
        </p:txBody>
      </p:sp>
      <p:sp>
        <p:nvSpPr>
          <p:cNvPr id="212" name="Google Shape;212;p26"/>
          <p:cNvSpPr/>
          <p:nvPr/>
        </p:nvSpPr>
        <p:spPr>
          <a:xfrm>
            <a:off x="5357217" y="3033236"/>
            <a:ext cx="6487120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Mandate user awareness programs and strong security controls.</a:t>
            </a:r>
            <a:endParaRPr b="0" i="0" sz="1750" u="none" cap="none" strike="noStrike"/>
          </a:p>
        </p:txBody>
      </p:sp>
      <p:sp>
        <p:nvSpPr>
          <p:cNvPr id="213" name="Google Shape;213;p26"/>
          <p:cNvSpPr/>
          <p:nvPr/>
        </p:nvSpPr>
        <p:spPr>
          <a:xfrm>
            <a:off x="5187077" y="3817501"/>
            <a:ext cx="8592860" cy="15240"/>
          </a:xfrm>
          <a:prstGeom prst="roundRect">
            <a:avLst>
              <a:gd fmla="val 223256" name="adj"/>
            </a:avLst>
          </a:prstGeom>
          <a:solidFill>
            <a:srgbClr val="CFD2D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4" name="Google Shape;214;p2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02381" y="3861078"/>
            <a:ext cx="4304109" cy="1669852"/>
          </a:xfrm>
          <a:prstGeom prst="rect">
            <a:avLst/>
          </a:prstGeom>
          <a:noFill/>
          <a:ln>
            <a:noFill/>
          </a:ln>
        </p:spPr>
      </p:pic>
      <p:sp>
        <p:nvSpPr>
          <p:cNvPr id="215" name="Google Shape;215;p26"/>
          <p:cNvSpPr/>
          <p:nvPr/>
        </p:nvSpPr>
        <p:spPr>
          <a:xfrm>
            <a:off x="3976092" y="4469249"/>
            <a:ext cx="156567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 b="0" i="0" sz="2200" u="none" cap="none" strike="noStrike"/>
          </a:p>
        </p:txBody>
      </p:sp>
      <p:sp>
        <p:nvSpPr>
          <p:cNvPr id="216" name="Google Shape;216;p26"/>
          <p:cNvSpPr/>
          <p:nvPr/>
        </p:nvSpPr>
        <p:spPr>
          <a:xfrm>
            <a:off x="6433304" y="4087892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Incident Reporting</a:t>
            </a:r>
            <a:endParaRPr b="0" i="0" sz="2200" u="none" cap="none" strike="noStrike"/>
          </a:p>
        </p:txBody>
      </p:sp>
      <p:sp>
        <p:nvSpPr>
          <p:cNvPr id="217" name="Google Shape;217;p26"/>
          <p:cNvSpPr/>
          <p:nvPr/>
        </p:nvSpPr>
        <p:spPr>
          <a:xfrm>
            <a:off x="6433304" y="4578310"/>
            <a:ext cx="7176492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Organizations must maintain records of security incidents and responses.</a:t>
            </a:r>
            <a:endParaRPr b="0" i="0" sz="1750" u="none" cap="none" strike="noStrike"/>
          </a:p>
        </p:txBody>
      </p:sp>
      <p:sp>
        <p:nvSpPr>
          <p:cNvPr id="218" name="Google Shape;218;p26"/>
          <p:cNvSpPr/>
          <p:nvPr/>
        </p:nvSpPr>
        <p:spPr>
          <a:xfrm>
            <a:off x="6263164" y="5544026"/>
            <a:ext cx="7516773" cy="15240"/>
          </a:xfrm>
          <a:prstGeom prst="roundRect">
            <a:avLst>
              <a:gd fmla="val 223256" name="adj"/>
            </a:avLst>
          </a:prstGeom>
          <a:solidFill>
            <a:srgbClr val="CFD2D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219" name="Google Shape;219;p2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26294" y="5587603"/>
            <a:ext cx="6456164" cy="1669852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6"/>
          <p:cNvSpPr/>
          <p:nvPr/>
        </p:nvSpPr>
        <p:spPr>
          <a:xfrm>
            <a:off x="3977759" y="6195774"/>
            <a:ext cx="153114" cy="4535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1363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 b="0" i="0" sz="2200" u="none" cap="none" strike="noStrike"/>
          </a:p>
        </p:txBody>
      </p:sp>
      <p:sp>
        <p:nvSpPr>
          <p:cNvPr id="221" name="Google Shape;221;p26"/>
          <p:cNvSpPr/>
          <p:nvPr/>
        </p:nvSpPr>
        <p:spPr>
          <a:xfrm>
            <a:off x="7509272" y="5814417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Legal Consequences</a:t>
            </a:r>
            <a:endParaRPr b="0" i="0" sz="2200" u="none" cap="none" strike="noStrike"/>
          </a:p>
        </p:txBody>
      </p:sp>
      <p:sp>
        <p:nvSpPr>
          <p:cNvPr id="222" name="Google Shape;222;p26"/>
          <p:cNvSpPr/>
          <p:nvPr/>
        </p:nvSpPr>
        <p:spPr>
          <a:xfrm>
            <a:off x="7509272" y="6304836"/>
            <a:ext cx="6100524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Organizations face serious legal consequences for identity fraud and financial scams.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28" name="Google Shape;228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27"/>
          <p:cNvSpPr/>
          <p:nvPr/>
        </p:nvSpPr>
        <p:spPr>
          <a:xfrm>
            <a:off x="793790" y="748189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450"/>
              <a:buFont typeface="Roboto Slab"/>
              <a:buNone/>
            </a:pPr>
            <a:r>
              <a:rPr b="0" i="0" lang="en-US" sz="44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Future of Social Engineering Threats</a:t>
            </a:r>
            <a:endParaRPr b="0" i="0" sz="4450" u="none" cap="none" strike="noStrike"/>
          </a:p>
        </p:txBody>
      </p:sp>
      <p:sp>
        <p:nvSpPr>
          <p:cNvPr id="230" name="Google Shape;230;p27"/>
          <p:cNvSpPr/>
          <p:nvPr/>
        </p:nvSpPr>
        <p:spPr>
          <a:xfrm>
            <a:off x="793790" y="2761059"/>
            <a:ext cx="510302" cy="510302"/>
          </a:xfrm>
          <a:prstGeom prst="roundRect">
            <a:avLst>
              <a:gd fmla="val 6667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1" name="Google Shape;231;p27"/>
          <p:cNvSpPr/>
          <p:nvPr/>
        </p:nvSpPr>
        <p:spPr>
          <a:xfrm>
            <a:off x="978813" y="2846070"/>
            <a:ext cx="140256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650"/>
              <a:buFont typeface="Roboto Slab"/>
              <a:buNone/>
            </a:pPr>
            <a:r>
              <a:rPr b="0" i="0" lang="en-US" sz="265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 b="0" i="0" sz="2650" u="none" cap="none" strike="noStrike"/>
          </a:p>
        </p:txBody>
      </p:sp>
      <p:sp>
        <p:nvSpPr>
          <p:cNvPr id="232" name="Google Shape;232;p27"/>
          <p:cNvSpPr/>
          <p:nvPr/>
        </p:nvSpPr>
        <p:spPr>
          <a:xfrm>
            <a:off x="1530906" y="2761059"/>
            <a:ext cx="2927747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Deepfake Voice Phishing</a:t>
            </a:r>
            <a:endParaRPr b="0" i="0" sz="2200" u="none" cap="none" strike="noStrike"/>
          </a:p>
        </p:txBody>
      </p:sp>
      <p:sp>
        <p:nvSpPr>
          <p:cNvPr id="233" name="Google Shape;233;p27"/>
          <p:cNvSpPr/>
          <p:nvPr/>
        </p:nvSpPr>
        <p:spPr>
          <a:xfrm>
            <a:off x="1530906" y="3605808"/>
            <a:ext cx="2927747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AI-generated deepfake voice phishing scams will become more prevalent and convincing.</a:t>
            </a:r>
            <a:endParaRPr b="0" i="0" sz="1750" u="none" cap="none" strike="noStrike"/>
          </a:p>
        </p:txBody>
      </p:sp>
      <p:sp>
        <p:nvSpPr>
          <p:cNvPr id="234" name="Google Shape;234;p27"/>
          <p:cNvSpPr/>
          <p:nvPr/>
        </p:nvSpPr>
        <p:spPr>
          <a:xfrm>
            <a:off x="4685467" y="2761059"/>
            <a:ext cx="510302" cy="510302"/>
          </a:xfrm>
          <a:prstGeom prst="roundRect">
            <a:avLst>
              <a:gd fmla="val 6667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5" name="Google Shape;235;p27"/>
          <p:cNvSpPr/>
          <p:nvPr/>
        </p:nvSpPr>
        <p:spPr>
          <a:xfrm>
            <a:off x="4846677" y="2846070"/>
            <a:ext cx="187881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650"/>
              <a:buFont typeface="Roboto Slab"/>
              <a:buNone/>
            </a:pPr>
            <a:r>
              <a:rPr b="0" i="0" lang="en-US" sz="265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 b="0" i="0" sz="2650" u="none" cap="none" strike="noStrike"/>
          </a:p>
        </p:txBody>
      </p:sp>
      <p:sp>
        <p:nvSpPr>
          <p:cNvPr id="236" name="Google Shape;236;p27"/>
          <p:cNvSpPr/>
          <p:nvPr/>
        </p:nvSpPr>
        <p:spPr>
          <a:xfrm>
            <a:off x="5422583" y="2761059"/>
            <a:ext cx="2927747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Chatbot-based Phishing</a:t>
            </a:r>
            <a:endParaRPr b="0" i="0" sz="2200" u="none" cap="none" strike="noStrike"/>
          </a:p>
        </p:txBody>
      </p:sp>
      <p:sp>
        <p:nvSpPr>
          <p:cNvPr id="237" name="Google Shape;237;p27"/>
          <p:cNvSpPr/>
          <p:nvPr/>
        </p:nvSpPr>
        <p:spPr>
          <a:xfrm>
            <a:off x="5422583" y="3605808"/>
            <a:ext cx="2927747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Chatbot-based phishing attacks will leverage conversational AI to trick users into revealing sensitive information.</a:t>
            </a:r>
            <a:endParaRPr b="0" i="0" sz="1750" u="none" cap="none" strike="noStrike"/>
          </a:p>
        </p:txBody>
      </p:sp>
      <p:sp>
        <p:nvSpPr>
          <p:cNvPr id="238" name="Google Shape;238;p27"/>
          <p:cNvSpPr/>
          <p:nvPr/>
        </p:nvSpPr>
        <p:spPr>
          <a:xfrm>
            <a:off x="793790" y="5902285"/>
            <a:ext cx="510302" cy="510302"/>
          </a:xfrm>
          <a:prstGeom prst="roundRect">
            <a:avLst>
              <a:gd fmla="val 6667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27"/>
          <p:cNvSpPr/>
          <p:nvPr/>
        </p:nvSpPr>
        <p:spPr>
          <a:xfrm>
            <a:off x="957024" y="5987296"/>
            <a:ext cx="183713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650"/>
              <a:buFont typeface="Roboto Slab"/>
              <a:buNone/>
            </a:pPr>
            <a:r>
              <a:rPr b="0" i="0" lang="en-US" sz="265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 b="0" i="0" sz="2650" u="none" cap="none" strike="noStrike"/>
          </a:p>
        </p:txBody>
      </p:sp>
      <p:sp>
        <p:nvSpPr>
          <p:cNvPr id="240" name="Google Shape;240;p27"/>
          <p:cNvSpPr/>
          <p:nvPr/>
        </p:nvSpPr>
        <p:spPr>
          <a:xfrm>
            <a:off x="1530906" y="5902285"/>
            <a:ext cx="3863816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Sophisticated Impersonation</a:t>
            </a:r>
            <a:endParaRPr b="0" i="0" sz="2200" u="none" cap="none" strike="noStrike"/>
          </a:p>
        </p:txBody>
      </p:sp>
      <p:sp>
        <p:nvSpPr>
          <p:cNvPr id="241" name="Google Shape;241;p27"/>
          <p:cNvSpPr/>
          <p:nvPr/>
        </p:nvSpPr>
        <p:spPr>
          <a:xfrm>
            <a:off x="1530906" y="6392704"/>
            <a:ext cx="6819305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Hacked databases will be used to create more sophisticated impersonation frauds, making it difficult to distinguish real from fake.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6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28"/>
          <p:cNvSpPr/>
          <p:nvPr/>
        </p:nvSpPr>
        <p:spPr>
          <a:xfrm>
            <a:off x="793790" y="2362795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450"/>
              <a:buFont typeface="Roboto Slab"/>
              <a:buNone/>
            </a:pPr>
            <a:r>
              <a:rPr b="0" i="0" lang="en-US" sz="44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Recommendations</a:t>
            </a:r>
            <a:endParaRPr b="0" i="0" sz="4450" u="none" cap="none" strike="noStrike"/>
          </a:p>
        </p:txBody>
      </p:sp>
      <p:sp>
        <p:nvSpPr>
          <p:cNvPr id="248" name="Google Shape;248;p28"/>
          <p:cNvSpPr/>
          <p:nvPr/>
        </p:nvSpPr>
        <p:spPr>
          <a:xfrm>
            <a:off x="793790" y="3638550"/>
            <a:ext cx="3978116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Phishing Simulation Training</a:t>
            </a:r>
            <a:endParaRPr b="0" i="0" sz="2200" u="none" cap="none" strike="noStrike"/>
          </a:p>
        </p:txBody>
      </p:sp>
      <p:sp>
        <p:nvSpPr>
          <p:cNvPr id="249" name="Google Shape;249;p28"/>
          <p:cNvSpPr/>
          <p:nvPr/>
        </p:nvSpPr>
        <p:spPr>
          <a:xfrm>
            <a:off x="793790" y="4574024"/>
            <a:ext cx="3978116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Conduct regular phishing simulation training to educate employees and test the effectiveness of security measures.</a:t>
            </a:r>
            <a:endParaRPr b="0" i="0" sz="1750" u="none" cap="none" strike="noStrike"/>
          </a:p>
        </p:txBody>
      </p:sp>
      <p:sp>
        <p:nvSpPr>
          <p:cNvPr id="250" name="Google Shape;250;p28"/>
          <p:cNvSpPr/>
          <p:nvPr/>
        </p:nvSpPr>
        <p:spPr>
          <a:xfrm>
            <a:off x="5332928" y="3638550"/>
            <a:ext cx="3489484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Strict Identity Verification</a:t>
            </a:r>
            <a:endParaRPr b="0" i="0" sz="2200" u="none" cap="none" strike="noStrike"/>
          </a:p>
        </p:txBody>
      </p:sp>
      <p:sp>
        <p:nvSpPr>
          <p:cNvPr id="251" name="Google Shape;251;p28"/>
          <p:cNvSpPr/>
          <p:nvPr/>
        </p:nvSpPr>
        <p:spPr>
          <a:xfrm>
            <a:off x="5332928" y="4219694"/>
            <a:ext cx="3978116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Enforce strict identity verification protocols for access to sensitive systems and data.</a:t>
            </a:r>
            <a:endParaRPr b="0" i="0" sz="1750" u="none" cap="none" strike="noStrike"/>
          </a:p>
        </p:txBody>
      </p:sp>
      <p:sp>
        <p:nvSpPr>
          <p:cNvPr id="252" name="Google Shape;252;p28"/>
          <p:cNvSpPr/>
          <p:nvPr/>
        </p:nvSpPr>
        <p:spPr>
          <a:xfrm>
            <a:off x="9872067" y="3638550"/>
            <a:ext cx="3930848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AI-driven Anomaly Detection</a:t>
            </a:r>
            <a:endParaRPr b="0" i="0" sz="2200" u="none" cap="none" strike="noStrike"/>
          </a:p>
        </p:txBody>
      </p:sp>
      <p:sp>
        <p:nvSpPr>
          <p:cNvPr id="253" name="Google Shape;253;p28"/>
          <p:cNvSpPr/>
          <p:nvPr/>
        </p:nvSpPr>
        <p:spPr>
          <a:xfrm>
            <a:off x="9872067" y="4219694"/>
            <a:ext cx="3978116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Adopt AI-driven anomaly detection systems to identify suspicious activity and prevent breaches.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59" name="Google Shape;259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29"/>
          <p:cNvSpPr/>
          <p:nvPr/>
        </p:nvSpPr>
        <p:spPr>
          <a:xfrm>
            <a:off x="793790" y="2691527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450"/>
              <a:buFont typeface="Roboto Slab"/>
              <a:buNone/>
            </a:pPr>
            <a:r>
              <a:rPr b="0" i="0" lang="en-US" sz="44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Case Study: Twitter Bitcoin Scam (2020)</a:t>
            </a:r>
            <a:endParaRPr b="0" i="0" sz="4450" u="none" cap="none" strike="noStrike"/>
          </a:p>
        </p:txBody>
      </p:sp>
      <p:sp>
        <p:nvSpPr>
          <p:cNvPr id="261" name="Google Shape;261;p29"/>
          <p:cNvSpPr/>
          <p:nvPr/>
        </p:nvSpPr>
        <p:spPr>
          <a:xfrm>
            <a:off x="793790" y="4449247"/>
            <a:ext cx="7556421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Hackers used social engineering to manipulate Twitter employees, gaining access to high-profile accounts and launching a cryptocurrency scam, resulting in significant financial losses for users.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67" name="Google Shape;267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8" name="Google Shape;268;p30"/>
          <p:cNvSpPr/>
          <p:nvPr/>
        </p:nvSpPr>
        <p:spPr>
          <a:xfrm>
            <a:off x="793790" y="3227427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450"/>
              <a:buFont typeface="Roboto Slab"/>
              <a:buNone/>
            </a:pPr>
            <a:r>
              <a:rPr b="0" i="0" lang="en-US" sz="44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Q&amp;A Session</a:t>
            </a:r>
            <a:endParaRPr b="0" i="0" sz="4450" u="none" cap="none" strike="noStrike"/>
          </a:p>
        </p:txBody>
      </p:sp>
      <p:sp>
        <p:nvSpPr>
          <p:cNvPr id="269" name="Google Shape;269;p30"/>
          <p:cNvSpPr/>
          <p:nvPr/>
        </p:nvSpPr>
        <p:spPr>
          <a:xfrm>
            <a:off x="793790" y="4276368"/>
            <a:ext cx="75564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This concludes the presentation. We will now open the floor for discussion and questions from the audience.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8" name="Google Shape;68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8"/>
          <p:cNvSpPr/>
          <p:nvPr/>
        </p:nvSpPr>
        <p:spPr>
          <a:xfrm>
            <a:off x="793790" y="3227427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450"/>
              <a:buFont typeface="Roboto Slab"/>
              <a:buNone/>
            </a:pPr>
            <a:r>
              <a:rPr b="0" i="0" lang="en-US" sz="44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Introduction</a:t>
            </a:r>
            <a:endParaRPr b="0" i="0" sz="4450" u="none" cap="none" strike="noStrike"/>
          </a:p>
        </p:txBody>
      </p:sp>
      <p:sp>
        <p:nvSpPr>
          <p:cNvPr id="70" name="Google Shape;70;p18"/>
          <p:cNvSpPr/>
          <p:nvPr/>
        </p:nvSpPr>
        <p:spPr>
          <a:xfrm>
            <a:off x="793790" y="4276368"/>
            <a:ext cx="75564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Social engineering attacks exploit human psychology to trick individuals into revealing confidential information or performing malicious actions.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19"/>
          <p:cNvSpPr/>
          <p:nvPr/>
        </p:nvSpPr>
        <p:spPr>
          <a:xfrm>
            <a:off x="793790" y="1750338"/>
            <a:ext cx="9666565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450"/>
              <a:buFont typeface="Roboto Slab"/>
              <a:buNone/>
            </a:pPr>
            <a:r>
              <a:rPr b="0" i="0" lang="en-US" sz="44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Types of Social Engineering Attacks</a:t>
            </a:r>
            <a:endParaRPr b="0" i="0" sz="4450" u="none" cap="none" strike="noStrike"/>
          </a:p>
        </p:txBody>
      </p:sp>
      <p:sp>
        <p:nvSpPr>
          <p:cNvPr id="77" name="Google Shape;77;p19"/>
          <p:cNvSpPr/>
          <p:nvPr/>
        </p:nvSpPr>
        <p:spPr>
          <a:xfrm>
            <a:off x="793790" y="2912745"/>
            <a:ext cx="4196358" cy="1669852"/>
          </a:xfrm>
          <a:prstGeom prst="roundRect">
            <a:avLst>
              <a:gd fmla="val 2038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8" name="Google Shape;78;p19"/>
          <p:cNvSpPr/>
          <p:nvPr/>
        </p:nvSpPr>
        <p:spPr>
          <a:xfrm>
            <a:off x="1020604" y="3139559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Phishing</a:t>
            </a:r>
            <a:endParaRPr b="0" i="0" sz="2200" u="none" cap="none" strike="noStrike"/>
          </a:p>
        </p:txBody>
      </p:sp>
      <p:sp>
        <p:nvSpPr>
          <p:cNvPr id="79" name="Google Shape;79;p19"/>
          <p:cNvSpPr/>
          <p:nvPr/>
        </p:nvSpPr>
        <p:spPr>
          <a:xfrm>
            <a:off x="1020604" y="3629978"/>
            <a:ext cx="3742730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Fraudulent emails mimicking legitimate entities.</a:t>
            </a:r>
            <a:endParaRPr b="0" i="0" sz="1750" u="none" cap="none" strike="noStrike"/>
          </a:p>
        </p:txBody>
      </p:sp>
      <p:sp>
        <p:nvSpPr>
          <p:cNvPr id="80" name="Google Shape;80;p19"/>
          <p:cNvSpPr/>
          <p:nvPr/>
        </p:nvSpPr>
        <p:spPr>
          <a:xfrm>
            <a:off x="5216962" y="2912745"/>
            <a:ext cx="4196358" cy="1669852"/>
          </a:xfrm>
          <a:prstGeom prst="roundRect">
            <a:avLst>
              <a:gd fmla="val 2038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19"/>
          <p:cNvSpPr/>
          <p:nvPr/>
        </p:nvSpPr>
        <p:spPr>
          <a:xfrm>
            <a:off x="5443776" y="3139559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Vishing</a:t>
            </a:r>
            <a:endParaRPr b="0" i="0" sz="2200" u="none" cap="none" strike="noStrike"/>
          </a:p>
        </p:txBody>
      </p:sp>
      <p:sp>
        <p:nvSpPr>
          <p:cNvPr id="82" name="Google Shape;82;p19"/>
          <p:cNvSpPr/>
          <p:nvPr/>
        </p:nvSpPr>
        <p:spPr>
          <a:xfrm>
            <a:off x="5443776" y="3629978"/>
            <a:ext cx="3742730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Attackers impersonate trusted organizations over phone calls.</a:t>
            </a:r>
            <a:endParaRPr b="0" i="0" sz="1750" u="none" cap="none" strike="noStrike"/>
          </a:p>
        </p:txBody>
      </p:sp>
      <p:sp>
        <p:nvSpPr>
          <p:cNvPr id="83" name="Google Shape;83;p19"/>
          <p:cNvSpPr/>
          <p:nvPr/>
        </p:nvSpPr>
        <p:spPr>
          <a:xfrm>
            <a:off x="9640133" y="2912745"/>
            <a:ext cx="4196358" cy="1669852"/>
          </a:xfrm>
          <a:prstGeom prst="roundRect">
            <a:avLst>
              <a:gd fmla="val 2038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4" name="Google Shape;84;p19"/>
          <p:cNvSpPr/>
          <p:nvPr/>
        </p:nvSpPr>
        <p:spPr>
          <a:xfrm>
            <a:off x="9866948" y="3139559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Baiting</a:t>
            </a:r>
            <a:endParaRPr b="0" i="0" sz="2200" u="none" cap="none" strike="noStrike"/>
          </a:p>
        </p:txBody>
      </p:sp>
      <p:sp>
        <p:nvSpPr>
          <p:cNvPr id="85" name="Google Shape;85;p19"/>
          <p:cNvSpPr/>
          <p:nvPr/>
        </p:nvSpPr>
        <p:spPr>
          <a:xfrm>
            <a:off x="9866948" y="3629978"/>
            <a:ext cx="3742730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Luring victims with incentives to download malware.</a:t>
            </a:r>
            <a:endParaRPr b="0" i="0" sz="1750" u="none" cap="none" strike="noStrike"/>
          </a:p>
        </p:txBody>
      </p:sp>
      <p:sp>
        <p:nvSpPr>
          <p:cNvPr id="86" name="Google Shape;86;p19"/>
          <p:cNvSpPr/>
          <p:nvPr/>
        </p:nvSpPr>
        <p:spPr>
          <a:xfrm>
            <a:off x="793790" y="4809411"/>
            <a:ext cx="6408063" cy="1669852"/>
          </a:xfrm>
          <a:prstGeom prst="roundRect">
            <a:avLst>
              <a:gd fmla="val 2038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9"/>
          <p:cNvSpPr/>
          <p:nvPr/>
        </p:nvSpPr>
        <p:spPr>
          <a:xfrm>
            <a:off x="1020604" y="5036225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Pretexting</a:t>
            </a:r>
            <a:endParaRPr b="0" i="0" sz="2200" u="none" cap="none" strike="noStrike"/>
          </a:p>
        </p:txBody>
      </p:sp>
      <p:sp>
        <p:nvSpPr>
          <p:cNvPr id="88" name="Google Shape;88;p19"/>
          <p:cNvSpPr/>
          <p:nvPr/>
        </p:nvSpPr>
        <p:spPr>
          <a:xfrm>
            <a:off x="1020604" y="5526643"/>
            <a:ext cx="5954435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Creating a fabricated scenario to gain trust and extract data.</a:t>
            </a:r>
            <a:endParaRPr b="0" i="0" sz="1750" u="none" cap="none" strike="noStrike"/>
          </a:p>
        </p:txBody>
      </p:sp>
      <p:sp>
        <p:nvSpPr>
          <p:cNvPr id="89" name="Google Shape;89;p19"/>
          <p:cNvSpPr/>
          <p:nvPr/>
        </p:nvSpPr>
        <p:spPr>
          <a:xfrm>
            <a:off x="7428667" y="4809411"/>
            <a:ext cx="6408063" cy="1669852"/>
          </a:xfrm>
          <a:prstGeom prst="roundRect">
            <a:avLst>
              <a:gd fmla="val 2038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" name="Google Shape;90;p19"/>
          <p:cNvSpPr/>
          <p:nvPr/>
        </p:nvSpPr>
        <p:spPr>
          <a:xfrm>
            <a:off x="7655481" y="5036225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Tailgating</a:t>
            </a:r>
            <a:endParaRPr b="0" i="0" sz="2200" u="none" cap="none" strike="noStrike"/>
          </a:p>
        </p:txBody>
      </p:sp>
      <p:sp>
        <p:nvSpPr>
          <p:cNvPr id="91" name="Google Shape;91;p19"/>
          <p:cNvSpPr/>
          <p:nvPr/>
        </p:nvSpPr>
        <p:spPr>
          <a:xfrm>
            <a:off x="7655481" y="5526643"/>
            <a:ext cx="5954435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Gaining physical access to restricted areas by following authorized personnel.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97" name="Google Shape;97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20"/>
          <p:cNvSpPr/>
          <p:nvPr/>
        </p:nvSpPr>
        <p:spPr>
          <a:xfrm>
            <a:off x="6237803" y="761048"/>
            <a:ext cx="7641193" cy="13418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200"/>
              <a:buFont typeface="Roboto Slab"/>
              <a:buNone/>
            </a:pPr>
            <a:r>
              <a:rPr b="0" i="0" lang="en-US" sz="420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Psychological Manipulation in Social Engineering</a:t>
            </a:r>
            <a:endParaRPr b="0" i="0" sz="4200" u="none" cap="none" strike="noStrike"/>
          </a:p>
        </p:txBody>
      </p:sp>
      <p:sp>
        <p:nvSpPr>
          <p:cNvPr id="99" name="Google Shape;99;p20"/>
          <p:cNvSpPr/>
          <p:nvPr/>
        </p:nvSpPr>
        <p:spPr>
          <a:xfrm>
            <a:off x="6237803" y="2666286"/>
            <a:ext cx="483037" cy="483037"/>
          </a:xfrm>
          <a:prstGeom prst="roundRect">
            <a:avLst>
              <a:gd fmla="val 6667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20"/>
          <p:cNvSpPr/>
          <p:nvPr/>
        </p:nvSpPr>
        <p:spPr>
          <a:xfrm>
            <a:off x="6412944" y="2746772"/>
            <a:ext cx="132755" cy="3220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500"/>
              <a:buFont typeface="Roboto Slab"/>
              <a:buNone/>
            </a:pPr>
            <a:r>
              <a:rPr b="0" i="0" lang="en-US" sz="25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 b="0" i="0" sz="2500" u="none" cap="none" strike="noStrike"/>
          </a:p>
        </p:txBody>
      </p:sp>
      <p:sp>
        <p:nvSpPr>
          <p:cNvPr id="101" name="Google Shape;101;p20"/>
          <p:cNvSpPr/>
          <p:nvPr/>
        </p:nvSpPr>
        <p:spPr>
          <a:xfrm>
            <a:off x="6935510" y="2666286"/>
            <a:ext cx="3015615" cy="670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100"/>
              <a:buFont typeface="Roboto Slab"/>
              <a:buNone/>
            </a:pPr>
            <a:r>
              <a:rPr b="0" i="0" lang="en-US" sz="21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Exploiting trust and authority</a:t>
            </a:r>
            <a:endParaRPr b="0" i="0" sz="2100" u="none" cap="none" strike="noStrike"/>
          </a:p>
        </p:txBody>
      </p:sp>
      <p:sp>
        <p:nvSpPr>
          <p:cNvPr id="102" name="Google Shape;102;p20"/>
          <p:cNvSpPr/>
          <p:nvPr/>
        </p:nvSpPr>
        <p:spPr>
          <a:xfrm>
            <a:off x="6935510" y="3465790"/>
            <a:ext cx="3015615" cy="13735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650"/>
              <a:buFont typeface="Roboto"/>
              <a:buNone/>
            </a:pPr>
            <a:r>
              <a:rPr b="0" i="0" lang="en-US" sz="16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Attackers often impersonate trusted individuals or organizations to gain credibility.</a:t>
            </a:r>
            <a:endParaRPr b="0" i="0" sz="1650" u="none" cap="none" strike="noStrike"/>
          </a:p>
        </p:txBody>
      </p:sp>
      <p:sp>
        <p:nvSpPr>
          <p:cNvPr id="103" name="Google Shape;103;p20"/>
          <p:cNvSpPr/>
          <p:nvPr/>
        </p:nvSpPr>
        <p:spPr>
          <a:xfrm>
            <a:off x="10165794" y="2666286"/>
            <a:ext cx="483037" cy="483037"/>
          </a:xfrm>
          <a:prstGeom prst="roundRect">
            <a:avLst>
              <a:gd fmla="val 6667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20"/>
          <p:cNvSpPr/>
          <p:nvPr/>
        </p:nvSpPr>
        <p:spPr>
          <a:xfrm>
            <a:off x="10318313" y="2746772"/>
            <a:ext cx="177879" cy="3220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500"/>
              <a:buFont typeface="Roboto Slab"/>
              <a:buNone/>
            </a:pPr>
            <a:r>
              <a:rPr b="0" i="0" lang="en-US" sz="25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 b="0" i="0" sz="2500" u="none" cap="none" strike="noStrike"/>
          </a:p>
        </p:txBody>
      </p:sp>
      <p:sp>
        <p:nvSpPr>
          <p:cNvPr id="105" name="Google Shape;105;p20"/>
          <p:cNvSpPr/>
          <p:nvPr/>
        </p:nvSpPr>
        <p:spPr>
          <a:xfrm>
            <a:off x="10863501" y="2666286"/>
            <a:ext cx="3015615" cy="670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100"/>
              <a:buFont typeface="Roboto Slab"/>
              <a:buNone/>
            </a:pPr>
            <a:r>
              <a:rPr b="0" i="0" lang="en-US" sz="21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Creating a sense of urgency</a:t>
            </a:r>
            <a:endParaRPr b="0" i="0" sz="2100" u="none" cap="none" strike="noStrike"/>
          </a:p>
        </p:txBody>
      </p:sp>
      <p:sp>
        <p:nvSpPr>
          <p:cNvPr id="106" name="Google Shape;106;p20"/>
          <p:cNvSpPr/>
          <p:nvPr/>
        </p:nvSpPr>
        <p:spPr>
          <a:xfrm>
            <a:off x="10863501" y="3465790"/>
            <a:ext cx="3015615" cy="10301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650"/>
              <a:buFont typeface="Roboto"/>
              <a:buNone/>
            </a:pPr>
            <a:r>
              <a:rPr b="0" i="0" lang="en-US" sz="16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Victims are pressured to act quickly, preventing them from thinking critically.</a:t>
            </a:r>
            <a:endParaRPr b="0" i="0" sz="1650" u="none" cap="none" strike="noStrike"/>
          </a:p>
        </p:txBody>
      </p:sp>
      <p:sp>
        <p:nvSpPr>
          <p:cNvPr id="107" name="Google Shape;107;p20"/>
          <p:cNvSpPr/>
          <p:nvPr/>
        </p:nvSpPr>
        <p:spPr>
          <a:xfrm>
            <a:off x="6237803" y="5295424"/>
            <a:ext cx="483037" cy="483037"/>
          </a:xfrm>
          <a:prstGeom prst="roundRect">
            <a:avLst>
              <a:gd fmla="val 6667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20"/>
          <p:cNvSpPr/>
          <p:nvPr/>
        </p:nvSpPr>
        <p:spPr>
          <a:xfrm>
            <a:off x="6392347" y="5375910"/>
            <a:ext cx="173950" cy="3220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500"/>
              <a:buFont typeface="Roboto Slab"/>
              <a:buNone/>
            </a:pPr>
            <a:r>
              <a:rPr b="0" i="0" lang="en-US" sz="25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 b="0" i="0" sz="2500" u="none" cap="none" strike="noStrike"/>
          </a:p>
        </p:txBody>
      </p:sp>
      <p:sp>
        <p:nvSpPr>
          <p:cNvPr id="109" name="Google Shape;109;p20"/>
          <p:cNvSpPr/>
          <p:nvPr/>
        </p:nvSpPr>
        <p:spPr>
          <a:xfrm>
            <a:off x="6935510" y="5295424"/>
            <a:ext cx="3015615" cy="67079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100"/>
              <a:buFont typeface="Roboto Slab"/>
              <a:buNone/>
            </a:pPr>
            <a:r>
              <a:rPr b="0" i="0" lang="en-US" sz="21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Leveraging human curiosity and fear</a:t>
            </a:r>
            <a:endParaRPr b="0" i="0" sz="2100" u="none" cap="none" strike="noStrike"/>
          </a:p>
        </p:txBody>
      </p:sp>
      <p:sp>
        <p:nvSpPr>
          <p:cNvPr id="110" name="Google Shape;110;p20"/>
          <p:cNvSpPr/>
          <p:nvPr/>
        </p:nvSpPr>
        <p:spPr>
          <a:xfrm>
            <a:off x="6935510" y="6094928"/>
            <a:ext cx="3015615" cy="13735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650"/>
              <a:buFont typeface="Roboto"/>
              <a:buNone/>
            </a:pPr>
            <a:r>
              <a:rPr b="0" i="0" lang="en-US" sz="16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Exploiting natural human tendencies to entice victims into clicking malicious links or downloading attachments.</a:t>
            </a:r>
            <a:endParaRPr b="0" i="0" sz="1650" u="none" cap="none" strike="noStrike"/>
          </a:p>
        </p:txBody>
      </p:sp>
      <p:sp>
        <p:nvSpPr>
          <p:cNvPr id="111" name="Google Shape;111;p20"/>
          <p:cNvSpPr/>
          <p:nvPr/>
        </p:nvSpPr>
        <p:spPr>
          <a:xfrm>
            <a:off x="10165794" y="5295424"/>
            <a:ext cx="483037" cy="483037"/>
          </a:xfrm>
          <a:prstGeom prst="roundRect">
            <a:avLst>
              <a:gd fmla="val 6667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20"/>
          <p:cNvSpPr/>
          <p:nvPr/>
        </p:nvSpPr>
        <p:spPr>
          <a:xfrm>
            <a:off x="10313908" y="5375910"/>
            <a:ext cx="186690" cy="32206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500"/>
              <a:buFont typeface="Roboto Slab"/>
              <a:buNone/>
            </a:pPr>
            <a:r>
              <a:rPr b="0" i="0" lang="en-US" sz="25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4</a:t>
            </a:r>
            <a:endParaRPr b="0" i="0" sz="2500" u="none" cap="none" strike="noStrike"/>
          </a:p>
        </p:txBody>
      </p:sp>
      <p:sp>
        <p:nvSpPr>
          <p:cNvPr id="113" name="Google Shape;113;p20"/>
          <p:cNvSpPr/>
          <p:nvPr/>
        </p:nvSpPr>
        <p:spPr>
          <a:xfrm>
            <a:off x="10863501" y="5295424"/>
            <a:ext cx="3015615" cy="100619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100"/>
              <a:buFont typeface="Roboto Slab"/>
              <a:buNone/>
            </a:pPr>
            <a:r>
              <a:rPr b="0" i="0" lang="en-US" sz="21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Masquerading as colleagues or IT support</a:t>
            </a:r>
            <a:endParaRPr b="0" i="0" sz="2100" u="none" cap="none" strike="noStrike"/>
          </a:p>
        </p:txBody>
      </p:sp>
      <p:sp>
        <p:nvSpPr>
          <p:cNvPr id="114" name="Google Shape;114;p20"/>
          <p:cNvSpPr/>
          <p:nvPr/>
        </p:nvSpPr>
        <p:spPr>
          <a:xfrm>
            <a:off x="10863501" y="6430328"/>
            <a:ext cx="3015615" cy="103012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636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650"/>
              <a:buFont typeface="Roboto"/>
              <a:buNone/>
            </a:pPr>
            <a:r>
              <a:rPr b="0" i="0" lang="en-US" sz="16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Attackers create a false sense of familiarity to gain access to sensitive information.</a:t>
            </a:r>
            <a:endParaRPr b="0" i="0" sz="1650" u="none" cap="none" strike="noStrik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20" name="Google Shape;120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1"/>
          <p:cNvSpPr/>
          <p:nvPr/>
        </p:nvSpPr>
        <p:spPr>
          <a:xfrm>
            <a:off x="6201489" y="562808"/>
            <a:ext cx="7713821" cy="12768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000"/>
              <a:buFont typeface="Roboto Slab"/>
              <a:buNone/>
            </a:pPr>
            <a:r>
              <a:rPr b="0" i="0" lang="en-US" sz="400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Phishing Attacks &amp; Their Impact</a:t>
            </a:r>
            <a:endParaRPr b="0" i="0" sz="4000" u="none" cap="none" strike="noStrike"/>
          </a:p>
        </p:txBody>
      </p:sp>
      <p:sp>
        <p:nvSpPr>
          <p:cNvPr id="122" name="Google Shape;122;p21"/>
          <p:cNvSpPr/>
          <p:nvPr/>
        </p:nvSpPr>
        <p:spPr>
          <a:xfrm>
            <a:off x="6201489" y="2248257"/>
            <a:ext cx="3703677" cy="674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5300"/>
              <a:buFont typeface="Roboto Slab"/>
              <a:buNone/>
            </a:pPr>
            <a:r>
              <a:rPr b="0" i="0" lang="en-US" sz="53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90%</a:t>
            </a:r>
            <a:endParaRPr b="0" i="0" sz="5300" u="none" cap="none" strike="noStrike"/>
          </a:p>
        </p:txBody>
      </p:sp>
      <p:sp>
        <p:nvSpPr>
          <p:cNvPr id="123" name="Google Shape;123;p21"/>
          <p:cNvSpPr/>
          <p:nvPr/>
        </p:nvSpPr>
        <p:spPr>
          <a:xfrm>
            <a:off x="6776323" y="3177778"/>
            <a:ext cx="2553891" cy="3192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000"/>
              <a:buFont typeface="Roboto Slab"/>
              <a:buNone/>
            </a:pPr>
            <a:r>
              <a:rPr b="0" i="0" lang="en-US" sz="20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Prevalence</a:t>
            </a:r>
            <a:endParaRPr b="0" i="0" sz="2000" u="none" cap="none" strike="noStrike"/>
          </a:p>
        </p:txBody>
      </p:sp>
      <p:sp>
        <p:nvSpPr>
          <p:cNvPr id="124" name="Google Shape;124;p21"/>
          <p:cNvSpPr/>
          <p:nvPr/>
        </p:nvSpPr>
        <p:spPr>
          <a:xfrm>
            <a:off x="6201489" y="3619500"/>
            <a:ext cx="3703677" cy="6536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600"/>
              <a:buFont typeface="Roboto"/>
              <a:buNone/>
            </a:pPr>
            <a:r>
              <a:rPr b="0" i="0" lang="en-US" sz="16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More than 90% of cyberattacks begin with phishing emails.</a:t>
            </a:r>
            <a:endParaRPr b="0" i="0" sz="1600" u="none" cap="none" strike="noStrike"/>
          </a:p>
        </p:txBody>
      </p:sp>
      <p:sp>
        <p:nvSpPr>
          <p:cNvPr id="125" name="Google Shape;125;p21"/>
          <p:cNvSpPr/>
          <p:nvPr/>
        </p:nvSpPr>
        <p:spPr>
          <a:xfrm>
            <a:off x="10211633" y="2248257"/>
            <a:ext cx="3703677" cy="674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5300"/>
              <a:buFont typeface="Roboto Slab"/>
              <a:buNone/>
            </a:pPr>
            <a:r>
              <a:rPr b="0" i="0" lang="en-US" sz="53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$millions</a:t>
            </a:r>
            <a:endParaRPr b="0" i="0" sz="5300" u="none" cap="none" strike="noStrike"/>
          </a:p>
        </p:txBody>
      </p:sp>
      <p:sp>
        <p:nvSpPr>
          <p:cNvPr id="126" name="Google Shape;126;p21"/>
          <p:cNvSpPr/>
          <p:nvPr/>
        </p:nvSpPr>
        <p:spPr>
          <a:xfrm>
            <a:off x="10786467" y="3177778"/>
            <a:ext cx="2553891" cy="3192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000"/>
              <a:buFont typeface="Roboto Slab"/>
              <a:buNone/>
            </a:pPr>
            <a:r>
              <a:rPr b="0" i="0" lang="en-US" sz="20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Financial Losses</a:t>
            </a:r>
            <a:endParaRPr b="0" i="0" sz="2000" u="none" cap="none" strike="noStrike"/>
          </a:p>
        </p:txBody>
      </p:sp>
      <p:sp>
        <p:nvSpPr>
          <p:cNvPr id="127" name="Google Shape;127;p21"/>
          <p:cNvSpPr/>
          <p:nvPr/>
        </p:nvSpPr>
        <p:spPr>
          <a:xfrm>
            <a:off x="10211633" y="3619500"/>
            <a:ext cx="3703677" cy="980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600"/>
              <a:buFont typeface="Roboto"/>
              <a:buNone/>
            </a:pPr>
            <a:r>
              <a:rPr b="0" i="0" lang="en-US" sz="16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Major companies, including Google and Facebook, lost millions due to phishing scams.</a:t>
            </a:r>
            <a:endParaRPr b="0" i="0" sz="1600" u="none" cap="none" strike="noStrike"/>
          </a:p>
        </p:txBody>
      </p:sp>
      <p:sp>
        <p:nvSpPr>
          <p:cNvPr id="128" name="Google Shape;128;p21"/>
          <p:cNvSpPr/>
          <p:nvPr/>
        </p:nvSpPr>
        <p:spPr>
          <a:xfrm>
            <a:off x="8206502" y="5315069"/>
            <a:ext cx="3703677" cy="67413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5300"/>
              <a:buFont typeface="Roboto Slab"/>
              <a:buNone/>
            </a:pPr>
            <a:r>
              <a:rPr b="0" i="0" lang="en-US" sz="53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PhaaS</a:t>
            </a:r>
            <a:endParaRPr b="0" i="0" sz="5300" u="none" cap="none" strike="noStrike"/>
          </a:p>
        </p:txBody>
      </p:sp>
      <p:sp>
        <p:nvSpPr>
          <p:cNvPr id="129" name="Google Shape;129;p21"/>
          <p:cNvSpPr/>
          <p:nvPr/>
        </p:nvSpPr>
        <p:spPr>
          <a:xfrm>
            <a:off x="8781336" y="6244590"/>
            <a:ext cx="2553891" cy="31920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000"/>
              <a:buFont typeface="Roboto Slab"/>
              <a:buNone/>
            </a:pPr>
            <a:r>
              <a:rPr b="0" i="0" lang="en-US" sz="20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Advanced Tools</a:t>
            </a:r>
            <a:endParaRPr b="0" i="0" sz="2000" u="none" cap="none" strike="noStrike"/>
          </a:p>
        </p:txBody>
      </p:sp>
      <p:sp>
        <p:nvSpPr>
          <p:cNvPr id="130" name="Google Shape;130;p21"/>
          <p:cNvSpPr/>
          <p:nvPr/>
        </p:nvSpPr>
        <p:spPr>
          <a:xfrm>
            <a:off x="8206502" y="6686312"/>
            <a:ext cx="3703677" cy="98048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600"/>
              <a:buFont typeface="Roboto"/>
              <a:buNone/>
            </a:pPr>
            <a:r>
              <a:rPr b="0" i="0" lang="en-US" sz="16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Phishing-as-a-Service (PhaaS) is now enabling cybercriminals with advanced tools.</a:t>
            </a:r>
            <a:endParaRPr b="0" i="0" sz="160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36" name="Google Shape;136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37" name="Google Shape;137;p22"/>
          <p:cNvSpPr/>
          <p:nvPr/>
        </p:nvSpPr>
        <p:spPr>
          <a:xfrm>
            <a:off x="6260902" y="610433"/>
            <a:ext cx="7594997" cy="13830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137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350"/>
              <a:buFont typeface="Roboto Slab"/>
              <a:buNone/>
            </a:pPr>
            <a:r>
              <a:rPr b="0" i="0" lang="en-US" sz="43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How to Identify Social Engineering Attacks</a:t>
            </a:r>
            <a:endParaRPr b="0" i="0" sz="4350" u="none" cap="none" strike="noStrike"/>
          </a:p>
        </p:txBody>
      </p:sp>
      <p:pic>
        <p:nvPicPr>
          <p:cNvPr descr="preencoded.png" id="138" name="Google Shape;138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60902" y="2325291"/>
            <a:ext cx="553164" cy="553164"/>
          </a:xfrm>
          <a:prstGeom prst="rect">
            <a:avLst/>
          </a:prstGeom>
          <a:noFill/>
          <a:ln>
            <a:noFill/>
          </a:ln>
        </p:spPr>
      </p:pic>
      <p:sp>
        <p:nvSpPr>
          <p:cNvPr id="139" name="Google Shape;139;p22"/>
          <p:cNvSpPr/>
          <p:nvPr/>
        </p:nvSpPr>
        <p:spPr>
          <a:xfrm>
            <a:off x="6260902" y="3099673"/>
            <a:ext cx="2766179" cy="3456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150"/>
              <a:buFont typeface="Roboto Slab"/>
              <a:buNone/>
            </a:pPr>
            <a:r>
              <a:rPr b="0" i="0" lang="en-US" sz="215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Suspicious Links</a:t>
            </a:r>
            <a:endParaRPr b="0" i="0" sz="2150" u="none" cap="none" strike="noStrike"/>
          </a:p>
        </p:txBody>
      </p:sp>
      <p:sp>
        <p:nvSpPr>
          <p:cNvPr id="140" name="Google Shape;140;p22"/>
          <p:cNvSpPr/>
          <p:nvPr/>
        </p:nvSpPr>
        <p:spPr>
          <a:xfrm>
            <a:off x="6260902" y="3578066"/>
            <a:ext cx="3631525" cy="10622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00"/>
              <a:buFont typeface="Roboto"/>
              <a:buNone/>
            </a:pPr>
            <a:r>
              <a:rPr b="0" i="0" lang="en-US" sz="17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Be cautious of suspicious sender addresses and links that look unusual.</a:t>
            </a:r>
            <a:endParaRPr b="0" i="0" sz="1700" u="none" cap="none" strike="noStrike"/>
          </a:p>
        </p:txBody>
      </p:sp>
      <p:pic>
        <p:nvPicPr>
          <p:cNvPr descr="preencoded.png" id="141" name="Google Shape;141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24254" y="2325291"/>
            <a:ext cx="553164" cy="553164"/>
          </a:xfrm>
          <a:prstGeom prst="rect">
            <a:avLst/>
          </a:prstGeom>
          <a:noFill/>
          <a:ln>
            <a:noFill/>
          </a:ln>
        </p:spPr>
      </p:pic>
      <p:sp>
        <p:nvSpPr>
          <p:cNvPr id="142" name="Google Shape;142;p22"/>
          <p:cNvSpPr/>
          <p:nvPr/>
        </p:nvSpPr>
        <p:spPr>
          <a:xfrm>
            <a:off x="10224254" y="3099673"/>
            <a:ext cx="2766179" cy="3456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150"/>
              <a:buFont typeface="Roboto Slab"/>
              <a:buNone/>
            </a:pPr>
            <a:r>
              <a:rPr b="0" i="0" lang="en-US" sz="215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Unusual Requests</a:t>
            </a:r>
            <a:endParaRPr b="0" i="0" sz="2150" u="none" cap="none" strike="noStrike"/>
          </a:p>
        </p:txBody>
      </p:sp>
      <p:sp>
        <p:nvSpPr>
          <p:cNvPr id="143" name="Google Shape;143;p22"/>
          <p:cNvSpPr/>
          <p:nvPr/>
        </p:nvSpPr>
        <p:spPr>
          <a:xfrm>
            <a:off x="10224254" y="3578066"/>
            <a:ext cx="3631644" cy="10622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00"/>
              <a:buFont typeface="Roboto"/>
              <a:buNone/>
            </a:pPr>
            <a:r>
              <a:rPr b="0" i="0" lang="en-US" sz="17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Be wary of emails or messages requesting sensitive data that are not expected.</a:t>
            </a:r>
            <a:endParaRPr b="0" i="0" sz="1700" u="none" cap="none" strike="noStrike"/>
          </a:p>
        </p:txBody>
      </p:sp>
      <p:pic>
        <p:nvPicPr>
          <p:cNvPr descr="preencoded.png" id="144" name="Google Shape;144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60902" y="5304115"/>
            <a:ext cx="553164" cy="553164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2"/>
          <p:cNvSpPr/>
          <p:nvPr/>
        </p:nvSpPr>
        <p:spPr>
          <a:xfrm>
            <a:off x="6260902" y="6078498"/>
            <a:ext cx="2766179" cy="3456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150"/>
              <a:buFont typeface="Roboto Slab"/>
              <a:buNone/>
            </a:pPr>
            <a:r>
              <a:rPr b="0" i="0" lang="en-US" sz="215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Urgency or Threats</a:t>
            </a:r>
            <a:endParaRPr b="0" i="0" sz="2150" u="none" cap="none" strike="noStrike"/>
          </a:p>
        </p:txBody>
      </p:sp>
      <p:sp>
        <p:nvSpPr>
          <p:cNvPr id="146" name="Google Shape;146;p22"/>
          <p:cNvSpPr/>
          <p:nvPr/>
        </p:nvSpPr>
        <p:spPr>
          <a:xfrm>
            <a:off x="6260902" y="6556891"/>
            <a:ext cx="3631525" cy="10622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00"/>
              <a:buFont typeface="Roboto"/>
              <a:buNone/>
            </a:pPr>
            <a:r>
              <a:rPr b="0" i="0" lang="en-US" sz="17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Avoid clicking on links or opening attachments that create a sense of urgency or fear.</a:t>
            </a:r>
            <a:endParaRPr b="0" i="0" sz="1700" u="none" cap="none" strike="noStrike"/>
          </a:p>
        </p:txBody>
      </p:sp>
      <p:pic>
        <p:nvPicPr>
          <p:cNvPr descr="preencoded.png" id="147" name="Google Shape;147;p2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224254" y="5304115"/>
            <a:ext cx="553164" cy="553164"/>
          </a:xfrm>
          <a:prstGeom prst="rect">
            <a:avLst/>
          </a:prstGeom>
          <a:noFill/>
          <a:ln>
            <a:noFill/>
          </a:ln>
        </p:spPr>
      </p:pic>
      <p:sp>
        <p:nvSpPr>
          <p:cNvPr id="148" name="Google Shape;148;p22"/>
          <p:cNvSpPr/>
          <p:nvPr/>
        </p:nvSpPr>
        <p:spPr>
          <a:xfrm>
            <a:off x="10224254" y="6078498"/>
            <a:ext cx="2766179" cy="34563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581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150"/>
              <a:buFont typeface="Roboto Slab"/>
              <a:buNone/>
            </a:pPr>
            <a:r>
              <a:rPr b="0" i="0" lang="en-US" sz="215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Spelling Errors</a:t>
            </a:r>
            <a:endParaRPr b="0" i="0" sz="2150" u="none" cap="none" strike="noStrike"/>
          </a:p>
        </p:txBody>
      </p:sp>
      <p:sp>
        <p:nvSpPr>
          <p:cNvPr id="149" name="Google Shape;149;p22"/>
          <p:cNvSpPr/>
          <p:nvPr/>
        </p:nvSpPr>
        <p:spPr>
          <a:xfrm>
            <a:off x="10224254" y="6556891"/>
            <a:ext cx="3631644" cy="70818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1764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00"/>
              <a:buFont typeface="Roboto"/>
              <a:buNone/>
            </a:pPr>
            <a:r>
              <a:rPr b="0" i="0" lang="en-US" sz="17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Phishing attempts often contain grammatical or spelling errors.</a:t>
            </a:r>
            <a:endParaRPr b="0" i="0" sz="170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4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Google Shape;155;p23"/>
          <p:cNvSpPr/>
          <p:nvPr/>
        </p:nvSpPr>
        <p:spPr>
          <a:xfrm>
            <a:off x="793790" y="2539960"/>
            <a:ext cx="12786122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450"/>
              <a:buFont typeface="Roboto Slab"/>
              <a:buNone/>
            </a:pPr>
            <a:r>
              <a:rPr b="0" i="0" lang="en-US" sz="44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Defensive Measures Against Social Engineering</a:t>
            </a:r>
            <a:endParaRPr b="0" i="0" sz="4450" u="none" cap="none" strike="noStrike"/>
          </a:p>
        </p:txBody>
      </p:sp>
      <p:sp>
        <p:nvSpPr>
          <p:cNvPr id="156" name="Google Shape;156;p23"/>
          <p:cNvSpPr/>
          <p:nvPr/>
        </p:nvSpPr>
        <p:spPr>
          <a:xfrm>
            <a:off x="793790" y="3815715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Employee Training</a:t>
            </a:r>
            <a:endParaRPr b="0" i="0" sz="2200" u="none" cap="none" strike="noStrike"/>
          </a:p>
        </p:txBody>
      </p:sp>
      <p:sp>
        <p:nvSpPr>
          <p:cNvPr id="157" name="Google Shape;157;p23"/>
          <p:cNvSpPr/>
          <p:nvPr/>
        </p:nvSpPr>
        <p:spPr>
          <a:xfrm>
            <a:off x="793790" y="4396859"/>
            <a:ext cx="3978116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Regular employee awareness and training on recognizing scams is essential.</a:t>
            </a:r>
            <a:endParaRPr b="0" i="0" sz="1750" u="none" cap="none" strike="noStrike"/>
          </a:p>
        </p:txBody>
      </p:sp>
      <p:sp>
        <p:nvSpPr>
          <p:cNvPr id="158" name="Google Shape;158;p23"/>
          <p:cNvSpPr/>
          <p:nvPr/>
        </p:nvSpPr>
        <p:spPr>
          <a:xfrm>
            <a:off x="5332928" y="3815715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Zero Trust Model</a:t>
            </a:r>
            <a:endParaRPr b="0" i="0" sz="2200" u="none" cap="none" strike="noStrike"/>
          </a:p>
        </p:txBody>
      </p:sp>
      <p:sp>
        <p:nvSpPr>
          <p:cNvPr id="159" name="Google Shape;159;p23"/>
          <p:cNvSpPr/>
          <p:nvPr/>
        </p:nvSpPr>
        <p:spPr>
          <a:xfrm>
            <a:off x="5332928" y="4396859"/>
            <a:ext cx="3978116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Adopting a Zero Trust security model - never assume trust in any user or device.</a:t>
            </a:r>
            <a:endParaRPr b="0" i="0" sz="1750" u="none" cap="none" strike="noStrike"/>
          </a:p>
        </p:txBody>
      </p:sp>
      <p:sp>
        <p:nvSpPr>
          <p:cNvPr id="160" name="Google Shape;160;p23"/>
          <p:cNvSpPr/>
          <p:nvPr/>
        </p:nvSpPr>
        <p:spPr>
          <a:xfrm>
            <a:off x="9872067" y="3815715"/>
            <a:ext cx="3767138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Multi-Factor Authentication</a:t>
            </a:r>
            <a:endParaRPr b="0" i="0" sz="2200" u="none" cap="none" strike="noStrike"/>
          </a:p>
        </p:txBody>
      </p:sp>
      <p:sp>
        <p:nvSpPr>
          <p:cNvPr id="161" name="Google Shape;161;p23"/>
          <p:cNvSpPr/>
          <p:nvPr/>
        </p:nvSpPr>
        <p:spPr>
          <a:xfrm>
            <a:off x="9872067" y="4396859"/>
            <a:ext cx="3978116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Implementing Multi-Factor Authentication (MFA) to prevent unauthorized access.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67" name="Google Shape;167;p2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68" name="Google Shape;168;p24"/>
          <p:cNvSpPr/>
          <p:nvPr/>
        </p:nvSpPr>
        <p:spPr>
          <a:xfrm>
            <a:off x="6280190" y="1288256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450"/>
              <a:buFont typeface="Roboto Slab"/>
              <a:buNone/>
            </a:pPr>
            <a:r>
              <a:rPr b="0" i="0" lang="en-US" sz="44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Security Tools for Social Engineering Prevention</a:t>
            </a:r>
            <a:endParaRPr b="0" i="0" sz="4450" u="none" cap="none" strike="noStrike"/>
          </a:p>
        </p:txBody>
      </p:sp>
      <p:sp>
        <p:nvSpPr>
          <p:cNvPr id="169" name="Google Shape;169;p24"/>
          <p:cNvSpPr/>
          <p:nvPr/>
        </p:nvSpPr>
        <p:spPr>
          <a:xfrm>
            <a:off x="6280190" y="3301127"/>
            <a:ext cx="396835" cy="396835"/>
          </a:xfrm>
          <a:prstGeom prst="roundRect">
            <a:avLst>
              <a:gd fmla="val 8574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4"/>
          <p:cNvSpPr/>
          <p:nvPr/>
        </p:nvSpPr>
        <p:spPr>
          <a:xfrm>
            <a:off x="6903839" y="3301127"/>
            <a:ext cx="3041213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AI-based Phishing Detection Systems</a:t>
            </a:r>
            <a:endParaRPr b="0" i="0" sz="2200" u="none" cap="none" strike="noStrike"/>
          </a:p>
        </p:txBody>
      </p:sp>
      <p:sp>
        <p:nvSpPr>
          <p:cNvPr id="171" name="Google Shape;171;p24"/>
          <p:cNvSpPr/>
          <p:nvPr/>
        </p:nvSpPr>
        <p:spPr>
          <a:xfrm>
            <a:off x="6903839" y="4145875"/>
            <a:ext cx="3041213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Utilizing AI to detect and block sophisticated phishing attacks.</a:t>
            </a:r>
            <a:endParaRPr b="0" i="0" sz="1750" u="none" cap="none" strike="noStrike"/>
          </a:p>
        </p:txBody>
      </p:sp>
      <p:sp>
        <p:nvSpPr>
          <p:cNvPr id="172" name="Google Shape;172;p24"/>
          <p:cNvSpPr/>
          <p:nvPr/>
        </p:nvSpPr>
        <p:spPr>
          <a:xfrm>
            <a:off x="10171867" y="3301127"/>
            <a:ext cx="396835" cy="396835"/>
          </a:xfrm>
          <a:prstGeom prst="roundRect">
            <a:avLst>
              <a:gd fmla="val 8574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3" name="Google Shape;173;p24"/>
          <p:cNvSpPr/>
          <p:nvPr/>
        </p:nvSpPr>
        <p:spPr>
          <a:xfrm>
            <a:off x="10795516" y="3301127"/>
            <a:ext cx="3017520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Spam Filters and SEGs</a:t>
            </a:r>
            <a:endParaRPr b="0" i="0" sz="2200" u="none" cap="none" strike="noStrike"/>
          </a:p>
        </p:txBody>
      </p:sp>
      <p:sp>
        <p:nvSpPr>
          <p:cNvPr id="174" name="Google Shape;174;p24"/>
          <p:cNvSpPr/>
          <p:nvPr/>
        </p:nvSpPr>
        <p:spPr>
          <a:xfrm>
            <a:off x="10795516" y="3791545"/>
            <a:ext cx="3041213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Implementing spam filters and Secure Email Gateways (SEG) to filter malicious emails.</a:t>
            </a:r>
            <a:endParaRPr b="0" i="0" sz="1750" u="none" cap="none" strike="noStrike"/>
          </a:p>
        </p:txBody>
      </p:sp>
      <p:sp>
        <p:nvSpPr>
          <p:cNvPr id="175" name="Google Shape;175;p24"/>
          <p:cNvSpPr/>
          <p:nvPr/>
        </p:nvSpPr>
        <p:spPr>
          <a:xfrm>
            <a:off x="6280190" y="5725120"/>
            <a:ext cx="396835" cy="396835"/>
          </a:xfrm>
          <a:prstGeom prst="roundRect">
            <a:avLst>
              <a:gd fmla="val 8574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4"/>
          <p:cNvSpPr/>
          <p:nvPr/>
        </p:nvSpPr>
        <p:spPr>
          <a:xfrm>
            <a:off x="6903839" y="5725120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200"/>
              <a:buFont typeface="Roboto Slab"/>
              <a:buNone/>
            </a:pPr>
            <a:r>
              <a:rPr b="0" i="0" lang="en-US" sz="22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Password Managers</a:t>
            </a:r>
            <a:endParaRPr b="0" i="0" sz="2200" u="none" cap="none" strike="noStrike"/>
          </a:p>
        </p:txBody>
      </p:sp>
      <p:sp>
        <p:nvSpPr>
          <p:cNvPr id="177" name="Google Shape;177;p24"/>
          <p:cNvSpPr/>
          <p:nvPr/>
        </p:nvSpPr>
        <p:spPr>
          <a:xfrm>
            <a:off x="6903839" y="6215539"/>
            <a:ext cx="693277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750"/>
              <a:buFont typeface="Roboto"/>
              <a:buNone/>
            </a:pPr>
            <a:r>
              <a:rPr b="0" i="0" lang="en-US" sz="175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Using password managers to prevent credential reuse and enhance password security.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2" name="Shape 1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Google Shape;183;p25"/>
          <p:cNvSpPr/>
          <p:nvPr/>
        </p:nvSpPr>
        <p:spPr>
          <a:xfrm>
            <a:off x="721638" y="568762"/>
            <a:ext cx="13187124" cy="12887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691"/>
              </a:lnSpc>
              <a:spcBef>
                <a:spcPts val="0"/>
              </a:spcBef>
              <a:spcAft>
                <a:spcPts val="0"/>
              </a:spcAft>
              <a:buClr>
                <a:srgbClr val="3257B8"/>
              </a:buClr>
              <a:buSzPts val="4050"/>
              <a:buFont typeface="Roboto Slab"/>
              <a:buNone/>
            </a:pPr>
            <a:r>
              <a:rPr b="0" i="0" lang="en-US" sz="4050" u="none" cap="none" strike="noStrike">
                <a:solidFill>
                  <a:srgbClr val="3257B8"/>
                </a:solidFill>
                <a:latin typeface="Roboto Slab"/>
                <a:ea typeface="Roboto Slab"/>
                <a:cs typeface="Roboto Slab"/>
                <a:sym typeface="Roboto Slab"/>
              </a:rPr>
              <a:t>Incident Response Plan for Social Engineering Attacks</a:t>
            </a:r>
            <a:endParaRPr b="0" i="0" sz="4050" u="none" cap="none" strike="noStrike"/>
          </a:p>
        </p:txBody>
      </p:sp>
      <p:sp>
        <p:nvSpPr>
          <p:cNvPr id="184" name="Google Shape;184;p25"/>
          <p:cNvSpPr/>
          <p:nvPr/>
        </p:nvSpPr>
        <p:spPr>
          <a:xfrm>
            <a:off x="721638" y="2269808"/>
            <a:ext cx="1648301" cy="1188006"/>
          </a:xfrm>
          <a:prstGeom prst="roundRect">
            <a:avLst>
              <a:gd fmla="val 2604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5" name="Google Shape;185;p25"/>
          <p:cNvSpPr/>
          <p:nvPr/>
        </p:nvSpPr>
        <p:spPr>
          <a:xfrm>
            <a:off x="927735" y="2657594"/>
            <a:ext cx="106204" cy="4124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000"/>
              <a:buFont typeface="Roboto Slab"/>
              <a:buNone/>
            </a:pPr>
            <a:r>
              <a:rPr b="0" i="0" lang="en-US" sz="20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1</a:t>
            </a:r>
            <a:endParaRPr b="0" i="0" sz="2000" u="none" cap="none" strike="noStrike"/>
          </a:p>
        </p:txBody>
      </p:sp>
      <p:sp>
        <p:nvSpPr>
          <p:cNvPr id="186" name="Google Shape;186;p25"/>
          <p:cNvSpPr/>
          <p:nvPr/>
        </p:nvSpPr>
        <p:spPr>
          <a:xfrm>
            <a:off x="2576036" y="2475905"/>
            <a:ext cx="2577584" cy="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000"/>
              <a:buFont typeface="Roboto Slab"/>
              <a:buNone/>
            </a:pPr>
            <a:r>
              <a:rPr b="0" i="0" lang="en-US" sz="20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Identify &amp; Report</a:t>
            </a:r>
            <a:endParaRPr b="0" i="0" sz="2000" u="none" cap="none" strike="noStrike"/>
          </a:p>
        </p:txBody>
      </p:sp>
      <p:sp>
        <p:nvSpPr>
          <p:cNvPr id="187" name="Google Shape;187;p25"/>
          <p:cNvSpPr/>
          <p:nvPr/>
        </p:nvSpPr>
        <p:spPr>
          <a:xfrm>
            <a:off x="2576036" y="2921794"/>
            <a:ext cx="7624643" cy="3299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600"/>
              <a:buFont typeface="Roboto"/>
              <a:buNone/>
            </a:pPr>
            <a:r>
              <a:rPr b="0" i="0" lang="en-US" sz="16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Immediately identify and report suspicious activity to the appropriate security team.</a:t>
            </a:r>
            <a:endParaRPr b="0" i="0" sz="1600" u="none" cap="none" strike="noStrike"/>
          </a:p>
        </p:txBody>
      </p:sp>
      <p:sp>
        <p:nvSpPr>
          <p:cNvPr id="188" name="Google Shape;188;p25"/>
          <p:cNvSpPr/>
          <p:nvPr/>
        </p:nvSpPr>
        <p:spPr>
          <a:xfrm>
            <a:off x="2472928" y="3448288"/>
            <a:ext cx="11332845" cy="11430"/>
          </a:xfrm>
          <a:prstGeom prst="roundRect">
            <a:avLst>
              <a:gd fmla="val 270613" name="adj"/>
            </a:avLst>
          </a:prstGeom>
          <a:solidFill>
            <a:srgbClr val="CFD2D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9" name="Google Shape;189;p25"/>
          <p:cNvSpPr/>
          <p:nvPr/>
        </p:nvSpPr>
        <p:spPr>
          <a:xfrm>
            <a:off x="721638" y="3560802"/>
            <a:ext cx="3296722" cy="1188006"/>
          </a:xfrm>
          <a:prstGeom prst="roundRect">
            <a:avLst>
              <a:gd fmla="val 2604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25"/>
          <p:cNvSpPr/>
          <p:nvPr/>
        </p:nvSpPr>
        <p:spPr>
          <a:xfrm>
            <a:off x="927735" y="3948589"/>
            <a:ext cx="142399" cy="4124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000"/>
              <a:buFont typeface="Roboto Slab"/>
              <a:buNone/>
            </a:pPr>
            <a:r>
              <a:rPr b="0" i="0" lang="en-US" sz="20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2</a:t>
            </a:r>
            <a:endParaRPr b="0" i="0" sz="2000" u="none" cap="none" strike="noStrike"/>
          </a:p>
        </p:txBody>
      </p:sp>
      <p:sp>
        <p:nvSpPr>
          <p:cNvPr id="191" name="Google Shape;191;p25"/>
          <p:cNvSpPr/>
          <p:nvPr/>
        </p:nvSpPr>
        <p:spPr>
          <a:xfrm>
            <a:off x="4224457" y="3766899"/>
            <a:ext cx="2577584" cy="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000"/>
              <a:buFont typeface="Roboto Slab"/>
              <a:buNone/>
            </a:pPr>
            <a:r>
              <a:rPr b="0" i="0" lang="en-US" sz="20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Contain the Breach</a:t>
            </a:r>
            <a:endParaRPr b="0" i="0" sz="2000" u="none" cap="none" strike="noStrike"/>
          </a:p>
        </p:txBody>
      </p:sp>
      <p:sp>
        <p:nvSpPr>
          <p:cNvPr id="192" name="Google Shape;192;p25"/>
          <p:cNvSpPr/>
          <p:nvPr/>
        </p:nvSpPr>
        <p:spPr>
          <a:xfrm>
            <a:off x="4224457" y="4212788"/>
            <a:ext cx="5810607" cy="3299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600"/>
              <a:buFont typeface="Roboto"/>
              <a:buNone/>
            </a:pPr>
            <a:r>
              <a:rPr b="0" i="0" lang="en-US" sz="16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Contain the breach by isolating the affected systems and users.</a:t>
            </a:r>
            <a:endParaRPr b="0" i="0" sz="1600" u="none" cap="none" strike="noStrike"/>
          </a:p>
        </p:txBody>
      </p:sp>
      <p:sp>
        <p:nvSpPr>
          <p:cNvPr id="193" name="Google Shape;193;p25"/>
          <p:cNvSpPr/>
          <p:nvPr/>
        </p:nvSpPr>
        <p:spPr>
          <a:xfrm>
            <a:off x="4121348" y="4739283"/>
            <a:ext cx="9684425" cy="11430"/>
          </a:xfrm>
          <a:prstGeom prst="roundRect">
            <a:avLst>
              <a:gd fmla="val 270613" name="adj"/>
            </a:avLst>
          </a:prstGeom>
          <a:solidFill>
            <a:srgbClr val="CFD2D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4" name="Google Shape;194;p25"/>
          <p:cNvSpPr/>
          <p:nvPr/>
        </p:nvSpPr>
        <p:spPr>
          <a:xfrm>
            <a:off x="721638" y="4851797"/>
            <a:ext cx="4945142" cy="1188006"/>
          </a:xfrm>
          <a:prstGeom prst="roundRect">
            <a:avLst>
              <a:gd fmla="val 2604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5"/>
          <p:cNvSpPr/>
          <p:nvPr/>
        </p:nvSpPr>
        <p:spPr>
          <a:xfrm>
            <a:off x="927735" y="5239583"/>
            <a:ext cx="139184" cy="4124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000"/>
              <a:buFont typeface="Roboto Slab"/>
              <a:buNone/>
            </a:pPr>
            <a:r>
              <a:rPr b="0" i="0" lang="en-US" sz="20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3</a:t>
            </a:r>
            <a:endParaRPr b="0" i="0" sz="2000" u="none" cap="none" strike="noStrike"/>
          </a:p>
        </p:txBody>
      </p:sp>
      <p:sp>
        <p:nvSpPr>
          <p:cNvPr id="196" name="Google Shape;196;p25"/>
          <p:cNvSpPr/>
          <p:nvPr/>
        </p:nvSpPr>
        <p:spPr>
          <a:xfrm>
            <a:off x="5872877" y="5057894"/>
            <a:ext cx="2577584" cy="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000"/>
              <a:buFont typeface="Roboto Slab"/>
              <a:buNone/>
            </a:pPr>
            <a:r>
              <a:rPr b="0" i="0" lang="en-US" sz="20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Reset Credentials</a:t>
            </a:r>
            <a:endParaRPr b="0" i="0" sz="2000" u="none" cap="none" strike="noStrike"/>
          </a:p>
        </p:txBody>
      </p:sp>
      <p:sp>
        <p:nvSpPr>
          <p:cNvPr id="197" name="Google Shape;197;p25"/>
          <p:cNvSpPr/>
          <p:nvPr/>
        </p:nvSpPr>
        <p:spPr>
          <a:xfrm>
            <a:off x="5872877" y="5503783"/>
            <a:ext cx="6927175" cy="32992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600"/>
              <a:buFont typeface="Roboto"/>
              <a:buNone/>
            </a:pPr>
            <a:r>
              <a:rPr b="0" i="0" lang="en-US" sz="16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Reset compromised credentials and implement stronger security measures.</a:t>
            </a:r>
            <a:endParaRPr b="0" i="0" sz="1600" u="none" cap="none" strike="noStrike"/>
          </a:p>
        </p:txBody>
      </p:sp>
      <p:sp>
        <p:nvSpPr>
          <p:cNvPr id="198" name="Google Shape;198;p25"/>
          <p:cNvSpPr/>
          <p:nvPr/>
        </p:nvSpPr>
        <p:spPr>
          <a:xfrm>
            <a:off x="5769769" y="6030278"/>
            <a:ext cx="8036004" cy="11430"/>
          </a:xfrm>
          <a:prstGeom prst="roundRect">
            <a:avLst>
              <a:gd fmla="val 270613" name="adj"/>
            </a:avLst>
          </a:prstGeom>
          <a:solidFill>
            <a:srgbClr val="CFD2D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9" name="Google Shape;199;p25"/>
          <p:cNvSpPr/>
          <p:nvPr/>
        </p:nvSpPr>
        <p:spPr>
          <a:xfrm>
            <a:off x="721638" y="6142792"/>
            <a:ext cx="6593562" cy="1517928"/>
          </a:xfrm>
          <a:prstGeom prst="roundRect">
            <a:avLst>
              <a:gd fmla="val 2038" name="adj"/>
            </a:avLst>
          </a:prstGeom>
          <a:solidFill>
            <a:srgbClr val="E9ECF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5"/>
          <p:cNvSpPr/>
          <p:nvPr/>
        </p:nvSpPr>
        <p:spPr>
          <a:xfrm>
            <a:off x="927735" y="6695480"/>
            <a:ext cx="149423" cy="4124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000"/>
              <a:buFont typeface="Roboto Slab"/>
              <a:buNone/>
            </a:pPr>
            <a:r>
              <a:rPr b="0" i="0" lang="en-US" sz="20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4</a:t>
            </a:r>
            <a:endParaRPr b="0" i="0" sz="2000" u="none" cap="none" strike="noStrike"/>
          </a:p>
        </p:txBody>
      </p:sp>
      <p:sp>
        <p:nvSpPr>
          <p:cNvPr id="201" name="Google Shape;201;p25"/>
          <p:cNvSpPr/>
          <p:nvPr/>
        </p:nvSpPr>
        <p:spPr>
          <a:xfrm>
            <a:off x="7521297" y="6348889"/>
            <a:ext cx="2577584" cy="32218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2000"/>
              <a:buFont typeface="Roboto Slab"/>
              <a:buNone/>
            </a:pPr>
            <a:r>
              <a:rPr b="0" i="0" lang="en-US" sz="2000" u="none" cap="none" strike="noStrike">
                <a:solidFill>
                  <a:srgbClr val="15213F"/>
                </a:solidFill>
                <a:latin typeface="Roboto Slab"/>
                <a:ea typeface="Roboto Slab"/>
                <a:cs typeface="Roboto Slab"/>
                <a:sym typeface="Roboto Slab"/>
              </a:rPr>
              <a:t>Analyze &amp; Educate</a:t>
            </a:r>
            <a:endParaRPr b="0" i="0" sz="2000" u="none" cap="none" strike="noStrike"/>
          </a:p>
        </p:txBody>
      </p:sp>
      <p:sp>
        <p:nvSpPr>
          <p:cNvPr id="202" name="Google Shape;202;p25"/>
          <p:cNvSpPr/>
          <p:nvPr/>
        </p:nvSpPr>
        <p:spPr>
          <a:xfrm>
            <a:off x="7521297" y="6794778"/>
            <a:ext cx="6181368" cy="65984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15213F"/>
              </a:buClr>
              <a:buSzPts val="1600"/>
              <a:buFont typeface="Roboto"/>
              <a:buNone/>
            </a:pPr>
            <a:r>
              <a:rPr b="0" i="0" lang="en-US" sz="1600" u="none" cap="none" strike="noStrike">
                <a:solidFill>
                  <a:srgbClr val="15213F"/>
                </a:solidFill>
                <a:latin typeface="Roboto"/>
                <a:ea typeface="Roboto"/>
                <a:cs typeface="Roboto"/>
                <a:sym typeface="Roboto"/>
              </a:rPr>
              <a:t>Analyze the attack to determine the cause and educate employees on security improvements.</a:t>
            </a:r>
            <a:endParaRPr b="0" i="0" sz="160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